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2" r:id="rId3"/>
    <p:sldId id="261" r:id="rId4"/>
    <p:sldId id="263" r:id="rId5"/>
    <p:sldId id="273" r:id="rId6"/>
    <p:sldId id="262" r:id="rId7"/>
    <p:sldId id="289" r:id="rId8"/>
    <p:sldId id="291" r:id="rId9"/>
    <p:sldId id="290" r:id="rId10"/>
    <p:sldId id="292" r:id="rId11"/>
    <p:sldId id="284" r:id="rId12"/>
    <p:sldId id="268" r:id="rId13"/>
    <p:sldId id="294" r:id="rId14"/>
    <p:sldId id="295" r:id="rId15"/>
    <p:sldId id="293" r:id="rId16"/>
    <p:sldId id="296" r:id="rId17"/>
    <p:sldId id="297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93" autoAdjust="0"/>
  </p:normalViewPr>
  <p:slideViewPr>
    <p:cSldViewPr snapToGrid="0" snapToObjects="1"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7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20369A-EF5F-AB4A-9159-4AC04D094752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6EC7E-E176-D145-818C-4637811CDB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3060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A414E-7826-3945-8C6F-0A90551812BD}" type="datetimeFigureOut">
              <a:rPr lang="en-US" smtClean="0"/>
              <a:t>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B21EC-A341-0941-A991-7D7AE0E883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91395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BAB4-4F26-E04B-9E19-59DF510E8F73}" type="datetime1">
              <a:rPr lang="en-GB" smtClean="0"/>
              <a:t>16/01/2014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5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B6A56-9148-3C49-B672-3CEF74B7B47F}" type="datetime1">
              <a:rPr lang="en-GB" smtClean="0"/>
              <a:t>16/01/2014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867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6A740-1740-E44C-95C1-4CEC43343E0E}" type="datetime1">
              <a:rPr lang="en-GB" smtClean="0"/>
              <a:t>16/01/2014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52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7077F-55F7-CA4E-8D98-2DC1C432DE9E}" type="datetime1">
              <a:rPr lang="en-GB" smtClean="0"/>
              <a:t>16/01/2014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8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7F6A0-23A3-B647-89F7-F75E36028662}" type="datetime1">
              <a:rPr lang="en-GB" smtClean="0"/>
              <a:t>16/01/2014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72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43031-C3F5-E04B-8C88-5057994F5D0B}" type="datetime1">
              <a:rPr lang="en-GB" smtClean="0"/>
              <a:t>16/01/2014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174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0A6FC6-B3C7-3940-B8B4-35E9CA116A2A}" type="datetime1">
              <a:rPr lang="en-GB" smtClean="0"/>
              <a:t>16/01/2014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555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84A3F-C68C-5B4B-9F61-38C9F44B6F78}" type="datetime1">
              <a:rPr lang="en-GB" smtClean="0"/>
              <a:t>16/01/2014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38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BBC12-634F-3141-AB42-5848A431F013}" type="datetime1">
              <a:rPr lang="en-GB" smtClean="0"/>
              <a:t>16/01/2014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49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73C65-28CF-BA46-A04F-E9D2D56FADE1}" type="datetime1">
              <a:rPr lang="en-GB" smtClean="0"/>
              <a:t>16/01/2014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8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98BF2-ABF8-704C-8016-7512A573958D}" type="datetime1">
              <a:rPr lang="en-GB" smtClean="0"/>
              <a:t>16/01/2014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3BA4E-64AA-764C-9877-8A3E65E29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46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19800" y="6355141"/>
            <a:ext cx="14891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29F80-6D5C-B141-94B4-CE8E690B5049}" type="datetime1">
              <a:rPr lang="en-GB" smtClean="0"/>
              <a:t>16/01/2014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74775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03848" y="6356350"/>
            <a:ext cx="10829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3BA4E-64AA-764C-9877-8A3E65E292B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190" y="6034224"/>
            <a:ext cx="2452328" cy="6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3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jiscmail.ac.uk/itutility" TargetMode="External"/><Relationship Id="rId2" Type="http://schemas.openxmlformats.org/officeDocument/2006/relationships/hyperlink" Target="http://www.itutility.ac.u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5" Type="http://schemas.openxmlformats.org/officeDocument/2006/relationships/hyperlink" Target="mailto:info@itutility.ac.uk" TargetMode="External"/><Relationship Id="rId4" Type="http://schemas.openxmlformats.org/officeDocument/2006/relationships/hyperlink" Target="http://www.facebook.com/ITutilityNetwor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0956" y="1912039"/>
            <a:ext cx="8458200" cy="2839514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latin typeface="Ubuntu"/>
                <a:cs typeface="Ubuntu"/>
              </a:rPr>
              <a:t>IT as a Utility </a:t>
            </a:r>
            <a:r>
              <a:rPr lang="en-US" sz="2800" b="1" dirty="0">
                <a:latin typeface="Ubuntu"/>
                <a:cs typeface="Ubuntu"/>
              </a:rPr>
              <a:t/>
            </a:r>
            <a:br>
              <a:rPr lang="en-US" sz="2800" b="1" dirty="0">
                <a:latin typeface="Ubuntu"/>
                <a:cs typeface="Ubuntu"/>
              </a:rPr>
            </a:br>
            <a:r>
              <a:rPr lang="en-US" sz="2800" b="1" dirty="0" smtClean="0">
                <a:latin typeface="Ubuntu"/>
                <a:cs typeface="Ubuntu"/>
              </a:rPr>
              <a:t>(</a:t>
            </a:r>
            <a:r>
              <a:rPr lang="en-US" sz="2800" b="1" dirty="0" err="1" smtClean="0">
                <a:latin typeface="Ubuntu"/>
                <a:cs typeface="Ubuntu"/>
              </a:rPr>
              <a:t>ITaaU</a:t>
            </a:r>
            <a:r>
              <a:rPr lang="en-US" sz="2800" b="1" dirty="0" smtClean="0">
                <a:latin typeface="Ubuntu"/>
                <a:cs typeface="Ubuntu"/>
              </a:rPr>
              <a:t>) </a:t>
            </a:r>
            <a:br>
              <a:rPr lang="en-US" sz="2800" b="1" dirty="0" smtClean="0">
                <a:latin typeface="Ubuntu"/>
                <a:cs typeface="Ubuntu"/>
              </a:rPr>
            </a:br>
            <a:r>
              <a:rPr lang="en-US" sz="2800" b="1" dirty="0" smtClean="0">
                <a:latin typeface="Ubuntu"/>
                <a:cs typeface="Ubuntu"/>
              </a:rPr>
              <a:t>A Digital Economy Challenge Area </a:t>
            </a:r>
            <a:r>
              <a:rPr lang="en-US" sz="2800" dirty="0" smtClean="0">
                <a:latin typeface="Ubuntu"/>
                <a:cs typeface="Ubuntu"/>
              </a:rPr>
              <a:t/>
            </a:r>
            <a:br>
              <a:rPr lang="en-US" sz="2800" dirty="0" smtClean="0">
                <a:latin typeface="Ubuntu"/>
                <a:cs typeface="Ubuntu"/>
              </a:rPr>
            </a:br>
            <a:r>
              <a:rPr lang="en-US" sz="2800" dirty="0" smtClean="0">
                <a:latin typeface="Ubuntu"/>
                <a:cs typeface="Ubuntu"/>
              </a:rPr>
              <a:t/>
            </a:r>
            <a:br>
              <a:rPr lang="en-US" sz="2800" dirty="0" smtClean="0">
                <a:latin typeface="Ubuntu"/>
                <a:cs typeface="Ubuntu"/>
              </a:rPr>
            </a:br>
            <a:r>
              <a:rPr lang="en-US" sz="2800" dirty="0" smtClean="0">
                <a:latin typeface="Ubuntu"/>
                <a:cs typeface="Ubuntu"/>
              </a:rPr>
              <a:t>Jeremy Frey, Steve Brewer</a:t>
            </a:r>
            <a:br>
              <a:rPr lang="en-US" sz="2800" dirty="0" smtClean="0">
                <a:latin typeface="Ubuntu"/>
                <a:cs typeface="Ubuntu"/>
              </a:rPr>
            </a:br>
            <a:r>
              <a:rPr lang="en-US" sz="2800" dirty="0" smtClean="0">
                <a:latin typeface="Ubuntu"/>
                <a:cs typeface="Ubuntu"/>
              </a:rPr>
              <a:t>(University of Southampton) </a:t>
            </a:r>
            <a:endParaRPr lang="en-US" sz="4800" dirty="0">
              <a:latin typeface="Ubuntu"/>
              <a:cs typeface="Ubuntu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087547" y="4853510"/>
            <a:ext cx="6949482" cy="1068093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Ubuntu"/>
                <a:cs typeface="Ubuntu"/>
              </a:rPr>
              <a:t>OGF40 – </a:t>
            </a:r>
            <a:r>
              <a:rPr lang="en-US" sz="2800" dirty="0" err="1" smtClean="0">
                <a:latin typeface="Ubuntu"/>
                <a:cs typeface="Ubuntu"/>
              </a:rPr>
              <a:t>FedSec</a:t>
            </a:r>
            <a:r>
              <a:rPr lang="en-US" sz="2800" dirty="0">
                <a:latin typeface="Ubuntu"/>
                <a:cs typeface="Ubuntu"/>
              </a:rPr>
              <a:t>-</a:t>
            </a:r>
            <a:r>
              <a:rPr lang="en-US" sz="2800" dirty="0" smtClean="0">
                <a:latin typeface="Ubuntu"/>
                <a:cs typeface="Ubuntu"/>
              </a:rPr>
              <a:t>WG</a:t>
            </a:r>
          </a:p>
          <a:p>
            <a:r>
              <a:rPr lang="en-US" sz="2800" dirty="0" smtClean="0">
                <a:latin typeface="Ubuntu"/>
                <a:cs typeface="Ubuntu"/>
              </a:rPr>
              <a:t>16 January 2014</a:t>
            </a:r>
            <a:endParaRPr lang="en-US" sz="3000" dirty="0" smtClean="0">
              <a:solidFill>
                <a:schemeClr val="bg1">
                  <a:lumMod val="50000"/>
                </a:schemeClr>
              </a:solidFill>
              <a:latin typeface="Ubuntu"/>
              <a:cs typeface="Ubuntu"/>
            </a:endParaRPr>
          </a:p>
        </p:txBody>
      </p:sp>
      <p:pic>
        <p:nvPicPr>
          <p:cNvPr id="2" name="Picture 1" descr="itaaunplus_app_icon_full_colour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47" y="443707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21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Secondment Projects being arranged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981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Exploring social knowledge integration with digital mapping technologies to benefit communities</a:t>
            </a:r>
          </a:p>
          <a:p>
            <a:r>
              <a:rPr lang="en-GB" dirty="0" smtClean="0"/>
              <a:t>Integration of </a:t>
            </a:r>
            <a:r>
              <a:rPr lang="en-GB" dirty="0" err="1" smtClean="0"/>
              <a:t>IoT</a:t>
            </a:r>
            <a:r>
              <a:rPr lang="en-GB" dirty="0" smtClean="0"/>
              <a:t> and M2M technologies for the weightless network. Investigation of challenging propagation environments. Workshop planned. </a:t>
            </a:r>
          </a:p>
          <a:p>
            <a:r>
              <a:rPr lang="en-GB" dirty="0" smtClean="0"/>
              <a:t>Social pedestrian modelling of Clapham Junction and London Bridge Station.</a:t>
            </a:r>
          </a:p>
          <a:p>
            <a:r>
              <a:rPr lang="en-GB" dirty="0" smtClean="0"/>
              <a:t>Film - Story as Utility: “The social life of data”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554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does this lead us?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lies at the heart of the digital economy</a:t>
            </a:r>
          </a:p>
          <a:p>
            <a:r>
              <a:rPr lang="en-US" dirty="0" smtClean="0"/>
              <a:t>This has many implications for the future</a:t>
            </a:r>
          </a:p>
          <a:p>
            <a:r>
              <a:rPr lang="en-US" b="1" dirty="0" smtClean="0"/>
              <a:t>Big data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uge quantities of homogenous, heterogeneous and disparate – new mathematics needed</a:t>
            </a:r>
          </a:p>
          <a:p>
            <a:r>
              <a:rPr lang="en-US" b="1" dirty="0" smtClean="0"/>
              <a:t>Security</a:t>
            </a:r>
            <a:r>
              <a:rPr lang="en-US" dirty="0" smtClean="0"/>
              <a:t> and </a:t>
            </a:r>
            <a:r>
              <a:rPr lang="en-US" b="1" dirty="0" smtClean="0"/>
              <a:t>trust</a:t>
            </a:r>
            <a:r>
              <a:rPr lang="en-US" dirty="0" smtClean="0"/>
              <a:t> issues will pervade</a:t>
            </a:r>
          </a:p>
          <a:p>
            <a:r>
              <a:rPr lang="en-US" b="1" dirty="0" smtClean="0"/>
              <a:t>Design</a:t>
            </a:r>
            <a:r>
              <a:rPr lang="en-US" dirty="0" smtClean="0"/>
              <a:t> matters – democratization of data and its by products: information and knowledge  </a:t>
            </a:r>
          </a:p>
        </p:txBody>
      </p:sp>
    </p:spTree>
    <p:extLst>
      <p:ext uri="{BB962C8B-B14F-4D97-AF65-F5344CB8AC3E}">
        <p14:creationId xmlns:p14="http://schemas.microsoft.com/office/powerpoint/2010/main" val="265847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Ubuntu"/>
                <a:cs typeface="Ubuntu"/>
              </a:rPr>
              <a:t>Data as a commodity…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6558" y="1394786"/>
            <a:ext cx="8157331" cy="4654793"/>
          </a:xfrm>
        </p:spPr>
        <p:txBody>
          <a:bodyPr>
            <a:noAutofit/>
          </a:bodyPr>
          <a:lstStyle/>
          <a:p>
            <a:pPr marL="0" lvl="0" indent="0">
              <a:lnSpc>
                <a:spcPct val="130000"/>
              </a:lnSpc>
              <a:buNone/>
            </a:pPr>
            <a:r>
              <a:rPr lang="en-US" sz="4000" dirty="0" smtClean="0"/>
              <a:t>…on </a:t>
            </a:r>
            <a:r>
              <a:rPr lang="en-US" sz="4000" dirty="0"/>
              <a:t>which IT utilities aim to prosper</a:t>
            </a:r>
            <a:r>
              <a:rPr lang="en-US" sz="4000" dirty="0" smtClean="0"/>
              <a:t>.</a:t>
            </a:r>
          </a:p>
          <a:p>
            <a:pPr lvl="0">
              <a:lnSpc>
                <a:spcPct val="130000"/>
              </a:lnSpc>
            </a:pPr>
            <a:r>
              <a:rPr lang="en-US" sz="2800" dirty="0"/>
              <a:t>commodity, </a:t>
            </a:r>
            <a:r>
              <a:rPr lang="en-US" sz="2800" i="1" dirty="0" smtClean="0"/>
              <a:t>n.</a:t>
            </a:r>
            <a:endParaRPr lang="en-US" sz="2800" dirty="0" smtClean="0"/>
          </a:p>
          <a:p>
            <a:pPr lvl="1">
              <a:lnSpc>
                <a:spcPct val="130000"/>
              </a:lnSpc>
            </a:pPr>
            <a:r>
              <a:rPr lang="en-US" sz="2000" dirty="0" smtClean="0"/>
              <a:t>The </a:t>
            </a:r>
            <a:r>
              <a:rPr lang="en-US" sz="2000" dirty="0"/>
              <a:t>quality of being ‘commodious’; </a:t>
            </a:r>
            <a:r>
              <a:rPr lang="en-US" sz="2000" dirty="0" err="1"/>
              <a:t>conveniency</a:t>
            </a:r>
            <a:r>
              <a:rPr lang="en-US" sz="2000" dirty="0"/>
              <a:t>, suitability, fitting utility; commodiousness. </a:t>
            </a:r>
            <a:r>
              <a:rPr lang="en-US" sz="2000" i="1" dirty="0"/>
              <a:t>Obs</a:t>
            </a:r>
            <a:r>
              <a:rPr lang="en-US" sz="2000" i="1" dirty="0" smtClean="0"/>
              <a:t>.</a:t>
            </a:r>
          </a:p>
          <a:p>
            <a:pPr lvl="1">
              <a:lnSpc>
                <a:spcPct val="130000"/>
              </a:lnSpc>
            </a:pPr>
            <a:r>
              <a:rPr lang="en-US" sz="2000" b="1" dirty="0"/>
              <a:t>Etymology:</a:t>
            </a:r>
            <a:r>
              <a:rPr lang="en-US" sz="2000" dirty="0"/>
              <a:t>  &lt; French </a:t>
            </a:r>
            <a:r>
              <a:rPr lang="en-US" sz="2000" i="1" dirty="0" err="1"/>
              <a:t>commodité</a:t>
            </a:r>
            <a:r>
              <a:rPr lang="en-US" sz="2000" dirty="0"/>
              <a:t> (15th cent. in </a:t>
            </a:r>
            <a:r>
              <a:rPr lang="en-US" sz="2000" dirty="0" err="1"/>
              <a:t>Littré</a:t>
            </a:r>
            <a:r>
              <a:rPr lang="en-US" sz="2000" dirty="0"/>
              <a:t>), &lt; Latin </a:t>
            </a:r>
            <a:r>
              <a:rPr lang="en-US" sz="2000" i="1" dirty="0" err="1"/>
              <a:t>commoditāt-em</a:t>
            </a:r>
            <a:r>
              <a:rPr lang="en-US" sz="2000" dirty="0"/>
              <a:t> due measure, fitness, convenience, complaisance, &lt; </a:t>
            </a:r>
            <a:r>
              <a:rPr lang="en-US" sz="2000" i="1" dirty="0" err="1" smtClean="0"/>
              <a:t>commodus</a:t>
            </a:r>
            <a:endParaRPr lang="en-US" sz="2000" dirty="0" smtClean="0"/>
          </a:p>
          <a:p>
            <a:pPr lvl="1">
              <a:lnSpc>
                <a:spcPct val="130000"/>
              </a:lnSpc>
            </a:pPr>
            <a:r>
              <a:rPr lang="en-US" sz="2000" dirty="0" smtClean="0">
                <a:solidFill>
                  <a:srgbClr val="FF0000"/>
                </a:solidFill>
              </a:rPr>
              <a:t>“The concrete senses appear to have arisen in the modern languages”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31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Design as an Ideal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236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User centred Design</a:t>
            </a:r>
          </a:p>
          <a:p>
            <a:pPr lvl="1"/>
            <a:r>
              <a:rPr lang="en-GB" dirty="0" smtClean="0"/>
              <a:t>More workshops planned including for projects</a:t>
            </a:r>
          </a:p>
          <a:p>
            <a:r>
              <a:rPr lang="en-GB" dirty="0" smtClean="0"/>
              <a:t>Ensemble Design</a:t>
            </a:r>
          </a:p>
          <a:p>
            <a:pPr lvl="1"/>
            <a:r>
              <a:rPr lang="en-GB" dirty="0" smtClean="0"/>
              <a:t>Design by ensembles; design for ensembles</a:t>
            </a:r>
          </a:p>
          <a:p>
            <a:r>
              <a:rPr lang="en-GB" dirty="0" smtClean="0"/>
              <a:t>Smart environments</a:t>
            </a:r>
          </a:p>
          <a:p>
            <a:pPr lvl="1"/>
            <a:r>
              <a:rPr lang="en-GB" dirty="0" smtClean="0"/>
              <a:t>M2M interaction integrated with user interaction</a:t>
            </a:r>
          </a:p>
          <a:p>
            <a:r>
              <a:rPr lang="en-GB" dirty="0" smtClean="0"/>
              <a:t>Support for Diversity</a:t>
            </a:r>
          </a:p>
          <a:p>
            <a:pPr lvl="1"/>
            <a:r>
              <a:rPr lang="en-GB" dirty="0" smtClean="0"/>
              <a:t>Deeper integration of diverse user needs will benefit all; all users have individual needs. Personalisation matters but is challenging.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4154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Users as a Focus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Digital Economy multidisciplinary and integrated approach to complement ICT research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353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ITaaU</a:t>
            </a:r>
            <a:r>
              <a:rPr lang="en-GB" dirty="0" smtClean="0"/>
              <a:t> and security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909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In addition to data and design, security together with trust has emerged as a key pervading theme</a:t>
            </a:r>
          </a:p>
          <a:p>
            <a:r>
              <a:rPr lang="en-GB" dirty="0" err="1" smtClean="0"/>
              <a:t>ITaaU</a:t>
            </a:r>
            <a:r>
              <a:rPr lang="en-GB" dirty="0" smtClean="0"/>
              <a:t> is promoting projects and secondments that are significantly concerned with security</a:t>
            </a:r>
          </a:p>
          <a:p>
            <a:pPr lvl="1"/>
            <a:r>
              <a:rPr lang="en-GB" dirty="0" smtClean="0"/>
              <a:t>Security in the Food Chain: role of IT?</a:t>
            </a:r>
          </a:p>
          <a:p>
            <a:pPr lvl="1"/>
            <a:r>
              <a:rPr lang="en-GB" dirty="0" smtClean="0"/>
              <a:t>The National Archive: decisions about what needs to be secure?</a:t>
            </a:r>
          </a:p>
          <a:p>
            <a:pPr lvl="1"/>
            <a:r>
              <a:rPr lang="en-GB" dirty="0" smtClean="0"/>
              <a:t>Interface design: how to communicate security?</a:t>
            </a:r>
          </a:p>
          <a:p>
            <a:r>
              <a:rPr lang="en-GB" dirty="0" smtClean="0"/>
              <a:t>Standards matter: need to be applied, verified and understood by users and providers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0687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ITaaU</a:t>
            </a:r>
            <a:r>
              <a:rPr lang="en-GB" dirty="0" smtClean="0"/>
              <a:t>: Trust and Security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80986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dirty="0" smtClean="0"/>
              <a:t>2-day workshop held on 21-22 Nov 2013</a:t>
            </a:r>
          </a:p>
          <a:p>
            <a:r>
              <a:rPr lang="en-GB" dirty="0" err="1"/>
              <a:t>Shenja</a:t>
            </a:r>
            <a:r>
              <a:rPr lang="en-GB" dirty="0"/>
              <a:t> van der </a:t>
            </a:r>
            <a:r>
              <a:rPr lang="en-GB" dirty="0" err="1"/>
              <a:t>Graaf</a:t>
            </a:r>
            <a:r>
              <a:rPr lang="en-GB" dirty="0"/>
              <a:t> from </a:t>
            </a:r>
            <a:r>
              <a:rPr lang="en-GB" dirty="0" err="1"/>
              <a:t>iMinds</a:t>
            </a:r>
            <a:r>
              <a:rPr lang="en-GB" dirty="0"/>
              <a:t> in </a:t>
            </a:r>
            <a:r>
              <a:rPr lang="en-GB" dirty="0" smtClean="0"/>
              <a:t>Belgium</a:t>
            </a:r>
          </a:p>
          <a:p>
            <a:r>
              <a:rPr lang="en-GB" dirty="0"/>
              <a:t>Tim </a:t>
            </a:r>
            <a:r>
              <a:rPr lang="en-GB" dirty="0" err="1"/>
              <a:t>Gollins</a:t>
            </a:r>
            <a:r>
              <a:rPr lang="en-GB" dirty="0"/>
              <a:t> from the National </a:t>
            </a:r>
            <a:r>
              <a:rPr lang="en-GB" dirty="0" smtClean="0"/>
              <a:t>Archive</a:t>
            </a:r>
          </a:p>
          <a:p>
            <a:r>
              <a:rPr lang="en-GB" dirty="0" smtClean="0"/>
              <a:t> Andrew Martin, Trusted Infrastructure, Oxford</a:t>
            </a:r>
          </a:p>
          <a:p>
            <a:pPr marL="0" indent="0">
              <a:buNone/>
            </a:pPr>
            <a:r>
              <a:rPr lang="en-GB" dirty="0" smtClean="0"/>
              <a:t>Key topics that emerged and were discussed:</a:t>
            </a:r>
          </a:p>
          <a:p>
            <a:r>
              <a:rPr lang="en-GB" dirty="0" smtClean="0"/>
              <a:t>Hazard and risk – how to measure &amp; quantify?</a:t>
            </a:r>
          </a:p>
          <a:p>
            <a:r>
              <a:rPr lang="en-GB" dirty="0" smtClean="0"/>
              <a:t>Culture – context matters, affects responses</a:t>
            </a:r>
          </a:p>
          <a:p>
            <a:r>
              <a:rPr lang="en-GB" dirty="0" smtClean="0"/>
              <a:t>Predisposition – modelling risk propensity profile </a:t>
            </a:r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0567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ITaaU</a:t>
            </a:r>
            <a:r>
              <a:rPr lang="en-US" dirty="0" smtClean="0"/>
              <a:t>: future plans for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8547"/>
            <a:ext cx="8229600" cy="496090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Continued support for National Archive project</a:t>
            </a:r>
          </a:p>
          <a:p>
            <a:r>
              <a:rPr lang="en-US" dirty="0" smtClean="0"/>
              <a:t>Working with Food Standards Agency to help understand how data sets can interact and other better </a:t>
            </a:r>
            <a:r>
              <a:rPr lang="en-US" dirty="0" err="1" smtClean="0"/>
              <a:t>utilised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Further collaboration with </a:t>
            </a:r>
            <a:r>
              <a:rPr lang="en-US" dirty="0" err="1" smtClean="0"/>
              <a:t>iMinds</a:t>
            </a:r>
            <a:r>
              <a:rPr lang="en-US" dirty="0" smtClean="0"/>
              <a:t> looking at cultural attitudes across larger area</a:t>
            </a:r>
          </a:p>
          <a:p>
            <a:r>
              <a:rPr lang="en-US" dirty="0" smtClean="0"/>
              <a:t>Brochure: advising </a:t>
            </a:r>
            <a:r>
              <a:rPr lang="en-US" dirty="0" err="1" smtClean="0"/>
              <a:t>organisations</a:t>
            </a:r>
            <a:r>
              <a:rPr lang="en-US" dirty="0" smtClean="0"/>
              <a:t> on who they need to bring together </a:t>
            </a:r>
            <a:r>
              <a:rPr lang="en-US" smtClean="0"/>
              <a:t>to address </a:t>
            </a:r>
            <a:endParaRPr lang="en-US" dirty="0" smtClean="0"/>
          </a:p>
          <a:p>
            <a:r>
              <a:rPr lang="en-US" dirty="0" smtClean="0"/>
              <a:t>Further research into Personal Propensity Profile for risk – how to develop a viable model capturing all facets of trust and security?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31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4" y="512482"/>
            <a:ext cx="7695566" cy="1157781"/>
          </a:xfrm>
        </p:spPr>
        <p:txBody>
          <a:bodyPr>
            <a:noAutofit/>
          </a:bodyPr>
          <a:lstStyle/>
          <a:p>
            <a:r>
              <a:rPr lang="en-US" sz="4800" dirty="0" smtClean="0">
                <a:latin typeface="Ubuntu"/>
                <a:cs typeface="Ubuntu"/>
              </a:rPr>
              <a:t>Join the </a:t>
            </a:r>
            <a:r>
              <a:rPr lang="en-US" sz="4800" dirty="0" err="1" smtClean="0">
                <a:latin typeface="Ubuntu"/>
                <a:cs typeface="Ubuntu"/>
              </a:rPr>
              <a:t>ITaaU</a:t>
            </a:r>
            <a:r>
              <a:rPr lang="en-US" sz="4800" dirty="0" smtClean="0">
                <a:latin typeface="Ubuntu"/>
                <a:cs typeface="Ubuntu"/>
              </a:rPr>
              <a:t> Network+</a:t>
            </a:r>
            <a:endParaRPr lang="en-US" sz="4800" dirty="0">
              <a:latin typeface="Ubuntu"/>
              <a:cs typeface="Ubuntu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9281" y="3142536"/>
            <a:ext cx="7619611" cy="2826460"/>
          </a:xfrm>
        </p:spPr>
        <p:txBody>
          <a:bodyPr>
            <a:noAutofit/>
          </a:bodyPr>
          <a:lstStyle/>
          <a:p>
            <a:r>
              <a:rPr lang="en-GB" sz="2000" dirty="0">
                <a:latin typeface="Ubuntu"/>
                <a:cs typeface="Ubuntu"/>
              </a:rPr>
              <a:t>Web: </a:t>
            </a:r>
            <a:r>
              <a:rPr lang="en-GB" sz="2000" u="sng" dirty="0" smtClean="0">
                <a:latin typeface="Ubuntu"/>
                <a:cs typeface="Ubuntu"/>
                <a:hlinkClick r:id="rId2"/>
              </a:rPr>
              <a:t>www.itutility.ac.uk</a:t>
            </a:r>
            <a:endParaRPr lang="en-GB" sz="2000" dirty="0" smtClean="0">
              <a:latin typeface="Ubuntu"/>
              <a:cs typeface="Ubuntu"/>
            </a:endParaRPr>
          </a:p>
          <a:p>
            <a:pPr lvl="0"/>
            <a:r>
              <a:rPr lang="en-GB" sz="2000" dirty="0" smtClean="0">
                <a:latin typeface="Ubuntu"/>
                <a:cs typeface="Ubuntu"/>
              </a:rPr>
              <a:t>Mailing </a:t>
            </a:r>
            <a:r>
              <a:rPr lang="en-GB" sz="2000" dirty="0">
                <a:latin typeface="Ubuntu"/>
                <a:cs typeface="Ubuntu"/>
              </a:rPr>
              <a:t>list: </a:t>
            </a:r>
            <a:r>
              <a:rPr lang="en-US" sz="2000" u="sng" dirty="0">
                <a:latin typeface="Ubuntu"/>
                <a:cs typeface="Ubuntu"/>
                <a:hlinkClick r:id="rId3"/>
              </a:rPr>
              <a:t>http://jiscmail.ac.uk/itutility</a:t>
            </a:r>
            <a:endParaRPr lang="en-GB" sz="2000" dirty="0">
              <a:latin typeface="Ubuntu"/>
              <a:cs typeface="Ubuntu"/>
            </a:endParaRPr>
          </a:p>
          <a:p>
            <a:pPr lvl="0"/>
            <a:r>
              <a:rPr lang="en-GB" sz="2000" dirty="0" err="1" smtClean="0">
                <a:latin typeface="Ubuntu"/>
                <a:cs typeface="Ubuntu"/>
              </a:rPr>
              <a:t>Hashtag</a:t>
            </a:r>
            <a:r>
              <a:rPr lang="en-GB" sz="2000" dirty="0" smtClean="0">
                <a:latin typeface="Ubuntu"/>
                <a:cs typeface="Ubuntu"/>
              </a:rPr>
              <a:t> </a:t>
            </a:r>
            <a:r>
              <a:rPr lang="en-GB" sz="2000" dirty="0">
                <a:latin typeface="Ubuntu"/>
                <a:cs typeface="Ubuntu"/>
              </a:rPr>
              <a:t>#</a:t>
            </a:r>
            <a:r>
              <a:rPr lang="en-GB" sz="2000" dirty="0" err="1" smtClean="0">
                <a:latin typeface="Ubuntu"/>
                <a:cs typeface="Ubuntu"/>
              </a:rPr>
              <a:t>itaaun</a:t>
            </a:r>
            <a:endParaRPr lang="en-GB" sz="2000" dirty="0" smtClean="0">
              <a:latin typeface="Ubuntu"/>
              <a:cs typeface="Ubuntu"/>
            </a:endParaRPr>
          </a:p>
          <a:p>
            <a:pPr lvl="0"/>
            <a:r>
              <a:rPr lang="en-GB" sz="2000" dirty="0" smtClean="0">
                <a:latin typeface="Ubuntu"/>
                <a:cs typeface="Ubuntu"/>
              </a:rPr>
              <a:t>Twitter: </a:t>
            </a:r>
            <a:r>
              <a:rPr lang="en-GB" sz="2000" dirty="0" err="1" smtClean="0">
                <a:latin typeface="Ubuntu"/>
                <a:cs typeface="Ubuntu"/>
              </a:rPr>
              <a:t>SteveITaaU</a:t>
            </a:r>
            <a:endParaRPr lang="en-GB" sz="2000" dirty="0">
              <a:latin typeface="Ubuntu"/>
              <a:cs typeface="Ubuntu"/>
            </a:endParaRPr>
          </a:p>
          <a:p>
            <a:pPr lvl="0"/>
            <a:r>
              <a:rPr lang="en-GB" sz="2000" dirty="0">
                <a:latin typeface="Ubuntu"/>
                <a:cs typeface="Ubuntu"/>
              </a:rPr>
              <a:t>Facebook </a:t>
            </a:r>
            <a:r>
              <a:rPr lang="en-GB" sz="2000" dirty="0" smtClean="0">
                <a:latin typeface="Ubuntu"/>
                <a:cs typeface="Ubuntu"/>
              </a:rPr>
              <a:t>page: </a:t>
            </a:r>
            <a:r>
              <a:rPr lang="en-GB" sz="2000" u="sng" dirty="0">
                <a:latin typeface="Ubuntu"/>
                <a:cs typeface="Ubuntu"/>
                <a:hlinkClick r:id="rId4"/>
              </a:rPr>
              <a:t>http://www.facebook.com/</a:t>
            </a:r>
            <a:r>
              <a:rPr lang="en-GB" sz="2000" u="sng" dirty="0" smtClean="0">
                <a:latin typeface="Ubuntu"/>
                <a:cs typeface="Ubuntu"/>
                <a:hlinkClick r:id="rId4"/>
              </a:rPr>
              <a:t>ITutilityNetwork</a:t>
            </a:r>
            <a:endParaRPr lang="en-GB" sz="2000" u="sng" dirty="0" smtClean="0">
              <a:latin typeface="Ubuntu"/>
              <a:cs typeface="Ubuntu"/>
            </a:endParaRPr>
          </a:p>
          <a:p>
            <a:pPr lvl="0"/>
            <a:r>
              <a:rPr lang="en-GB" sz="2000" u="sng" dirty="0" smtClean="0">
                <a:latin typeface="Ubuntu"/>
                <a:cs typeface="Ubuntu"/>
              </a:rPr>
              <a:t>Email: </a:t>
            </a:r>
            <a:r>
              <a:rPr lang="en-GB" sz="2000" u="sng" dirty="0" smtClean="0">
                <a:latin typeface="Ubuntu"/>
                <a:cs typeface="Ubuntu"/>
                <a:hlinkClick r:id="rId5"/>
              </a:rPr>
              <a:t>info@itutility.ac.uk</a:t>
            </a:r>
            <a:endParaRPr lang="en-GB" sz="2000" u="sng" dirty="0" smtClean="0">
              <a:latin typeface="Ubuntu"/>
              <a:cs typeface="Ubuntu"/>
            </a:endParaRPr>
          </a:p>
          <a:p>
            <a:pPr lvl="0"/>
            <a:r>
              <a:rPr lang="en-GB" sz="2000" u="sng" dirty="0" smtClean="0">
                <a:latin typeface="Ubuntu"/>
                <a:cs typeface="Ubuntu"/>
              </a:rPr>
              <a:t>LinkedIn group: IT-as-Utility-Network</a:t>
            </a:r>
            <a:endParaRPr lang="en-US" sz="2400" dirty="0">
              <a:latin typeface="Ubuntu"/>
              <a:cs typeface="Ubuntu"/>
            </a:endParaRPr>
          </a:p>
        </p:txBody>
      </p:sp>
      <p:pic>
        <p:nvPicPr>
          <p:cNvPr id="5" name="Picture 4" descr="itaaunplus_app_icon_full_colour.ep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185" y="1809166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459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8246" y="1473783"/>
            <a:ext cx="7591520" cy="4525963"/>
          </a:xfrm>
        </p:spPr>
        <p:txBody>
          <a:bodyPr>
            <a:normAutofit lnSpcReduction="10000"/>
          </a:bodyPr>
          <a:lstStyle/>
          <a:p>
            <a:r>
              <a:rPr lang="en-GB" dirty="0" smtClean="0"/>
              <a:t>IT </a:t>
            </a:r>
            <a:r>
              <a:rPr lang="en-GB" dirty="0"/>
              <a:t>as a Utility Network</a:t>
            </a:r>
            <a:r>
              <a:rPr lang="en-GB" dirty="0" smtClean="0"/>
              <a:t>+</a:t>
            </a:r>
          </a:p>
          <a:p>
            <a:pPr lvl="1"/>
            <a:r>
              <a:rPr lang="en-GB" dirty="0"/>
              <a:t>1</a:t>
            </a:r>
            <a:r>
              <a:rPr lang="en-GB" dirty="0" smtClean="0"/>
              <a:t> </a:t>
            </a:r>
            <a:r>
              <a:rPr lang="en-GB" dirty="0"/>
              <a:t>of 4</a:t>
            </a:r>
            <a:r>
              <a:rPr lang="en-GB" dirty="0" smtClean="0"/>
              <a:t> </a:t>
            </a:r>
            <a:r>
              <a:rPr lang="en-GB" dirty="0"/>
              <a:t>networks supported by </a:t>
            </a:r>
            <a:r>
              <a:rPr lang="en-GB" dirty="0" smtClean="0"/>
              <a:t>RCUK Digital Economy Theme</a:t>
            </a:r>
          </a:p>
          <a:p>
            <a:r>
              <a:rPr lang="en-GB" dirty="0" smtClean="0"/>
              <a:t>Aim: </a:t>
            </a:r>
            <a:r>
              <a:rPr lang="en-GB" dirty="0"/>
              <a:t>better understanding the benefits and opportunities afforded by the digital </a:t>
            </a:r>
            <a:r>
              <a:rPr lang="en-GB" dirty="0" smtClean="0"/>
              <a:t>economy</a:t>
            </a:r>
          </a:p>
          <a:p>
            <a:r>
              <a:rPr lang="en-GB" dirty="0" smtClean="0"/>
              <a:t>Objective: foster collaboration between academia, business and policy-making bodies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6933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hatarewe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4910"/>
            <a:ext cx="9144000" cy="4476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3677" y="734245"/>
            <a:ext cx="85574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b="1" dirty="0">
                <a:latin typeface="Ubuntu"/>
                <a:cs typeface="Ubuntu"/>
              </a:rPr>
              <a:t>IT as a </a:t>
            </a:r>
            <a:r>
              <a:rPr lang="en-GB" sz="6000" b="1" dirty="0" smtClean="0">
                <a:latin typeface="Ubuntu"/>
                <a:cs typeface="Ubuntu"/>
              </a:rPr>
              <a:t>Utility</a:t>
            </a:r>
          </a:p>
          <a:p>
            <a:r>
              <a:rPr lang="en-GB" sz="2400" dirty="0" smtClean="0">
                <a:latin typeface="Ubuntu"/>
                <a:cs typeface="Ubuntu"/>
              </a:rPr>
              <a:t>funded under </a:t>
            </a:r>
            <a:r>
              <a:rPr lang="en-GB" sz="2400" dirty="0">
                <a:latin typeface="Ubuntu"/>
                <a:cs typeface="Ubuntu"/>
              </a:rPr>
              <a:t>Research Council UK's Digital Economy theme</a:t>
            </a:r>
            <a:r>
              <a:rPr lang="en-GB" sz="2400" dirty="0" smtClean="0">
                <a:effectLst/>
                <a:latin typeface="Ubuntu"/>
                <a:cs typeface="Ubuntu"/>
              </a:rPr>
              <a:t> </a:t>
            </a:r>
            <a:endParaRPr lang="en-US" sz="2400" dirty="0">
              <a:latin typeface="Ubuntu"/>
              <a:cs typeface="Ubuntu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61" y="203278"/>
            <a:ext cx="2452328" cy="68162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6516" y="2647721"/>
            <a:ext cx="5258921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chemeClr val="bg1"/>
                </a:solidFill>
              </a:rPr>
              <a:t>The Digital Economy vision is of the transformational impact of digital technologies on all aspects of life. 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8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900236"/>
            <a:ext cx="2875436" cy="9577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366"/>
            <a:ext cx="8229600" cy="665598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Ubuntu"/>
                <a:cs typeface="Ubuntu"/>
              </a:rPr>
              <a:t>Introduction: partners </a:t>
            </a:r>
            <a:r>
              <a:rPr lang="en-US" sz="3200" dirty="0">
                <a:solidFill>
                  <a:srgbClr val="3366FF"/>
                </a:solidFill>
                <a:latin typeface="Ubuntu"/>
                <a:cs typeface="Ubuntu"/>
              </a:rPr>
              <a:t>&amp;</a:t>
            </a:r>
            <a:r>
              <a:rPr lang="en-US" sz="3200" dirty="0" smtClean="0">
                <a:solidFill>
                  <a:srgbClr val="3366FF"/>
                </a:solidFill>
                <a:latin typeface="Ubuntu"/>
                <a:cs typeface="Ubuntu"/>
              </a:rPr>
              <a:t> collaborators</a:t>
            </a:r>
            <a:endParaRPr lang="en-US" sz="3200" dirty="0">
              <a:solidFill>
                <a:srgbClr val="3366FF"/>
              </a:solidFill>
              <a:latin typeface="Ubuntu"/>
              <a:cs typeface="Ubuntu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3734"/>
            <a:ext cx="4995990" cy="3967577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latin typeface="Ubuntu"/>
                <a:cs typeface="Ubuntu"/>
              </a:rPr>
              <a:t>PI and Co-Is: </a:t>
            </a:r>
          </a:p>
          <a:p>
            <a:pPr lvl="1"/>
            <a:r>
              <a:rPr lang="en-US" sz="2400" dirty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Jeremy </a:t>
            </a:r>
            <a:r>
              <a:rPr lang="en-US" sz="2400" dirty="0" smtClean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Frey </a:t>
            </a:r>
            <a:r>
              <a:rPr lang="en-US" sz="1900" dirty="0" smtClean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( </a:t>
            </a:r>
            <a:r>
              <a:rPr lang="en-US" sz="1900" dirty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Southampton</a:t>
            </a:r>
            <a:r>
              <a:rPr lang="en-US" sz="1900" dirty="0" smtClean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)</a:t>
            </a:r>
            <a:endParaRPr lang="en-US" sz="1900" dirty="0" smtClean="0">
              <a:latin typeface="Ubuntu"/>
              <a:cs typeface="Ubuntu"/>
            </a:endParaRP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Gerard </a:t>
            </a:r>
            <a:r>
              <a:rPr lang="en-US" sz="2400" dirty="0">
                <a:latin typeface="Ubuntu"/>
                <a:cs typeface="Ubuntu"/>
              </a:rPr>
              <a:t>Parr</a:t>
            </a:r>
            <a:r>
              <a:rPr lang="en-US" sz="1900" dirty="0">
                <a:latin typeface="Ubuntu"/>
                <a:cs typeface="Ubuntu"/>
              </a:rPr>
              <a:t> </a:t>
            </a:r>
            <a:r>
              <a:rPr lang="en-US" sz="1900" dirty="0" smtClean="0">
                <a:latin typeface="Ubuntu"/>
                <a:cs typeface="Ubuntu"/>
              </a:rPr>
              <a:t>(Ulster)</a:t>
            </a:r>
            <a:endParaRPr lang="en-US" sz="2400" dirty="0" smtClean="0">
              <a:latin typeface="Ubuntu"/>
              <a:cs typeface="Ubuntu"/>
            </a:endParaRPr>
          </a:p>
          <a:p>
            <a:pPr lvl="1"/>
            <a:r>
              <a:rPr lang="en-US" sz="2400" dirty="0">
                <a:latin typeface="Ubuntu"/>
                <a:cs typeface="Ubuntu"/>
              </a:rPr>
              <a:t>Mark Sandler </a:t>
            </a:r>
            <a:r>
              <a:rPr lang="en-US" sz="1900" dirty="0">
                <a:latin typeface="Ubuntu"/>
                <a:cs typeface="Ubuntu"/>
              </a:rPr>
              <a:t>(QMUL</a:t>
            </a:r>
            <a:r>
              <a:rPr lang="en-US" sz="1900" dirty="0" smtClean="0">
                <a:latin typeface="Ubuntu"/>
                <a:cs typeface="Ubuntu"/>
              </a:rPr>
              <a:t>)</a:t>
            </a:r>
            <a:endParaRPr lang="en-US" sz="2400" dirty="0" smtClean="0">
              <a:latin typeface="Ubuntu"/>
              <a:cs typeface="Ubuntu"/>
            </a:endParaRPr>
          </a:p>
          <a:p>
            <a:pPr lvl="1"/>
            <a:r>
              <a:rPr lang="en-US" sz="2400" dirty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Richard </a:t>
            </a:r>
            <a:r>
              <a:rPr lang="en-US" sz="2400" dirty="0" err="1" smtClean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Mortier</a:t>
            </a:r>
            <a:r>
              <a:rPr lang="en-US" sz="2400" dirty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 </a:t>
            </a:r>
            <a:r>
              <a:rPr lang="en-US" sz="1900" dirty="0" smtClean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( </a:t>
            </a:r>
            <a:r>
              <a:rPr lang="en-US" sz="1900" dirty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Nottingham</a:t>
            </a:r>
            <a:r>
              <a:rPr lang="en-US" sz="2400" dirty="0">
                <a:solidFill>
                  <a:srgbClr val="000000"/>
                </a:solidFill>
                <a:latin typeface="Ubuntu"/>
                <a:ea typeface="Lucida Grande"/>
                <a:cs typeface="Ubuntu"/>
              </a:rPr>
              <a:t>)</a:t>
            </a:r>
            <a:endParaRPr lang="en-US" sz="2400" dirty="0">
              <a:latin typeface="Ubuntu"/>
              <a:cs typeface="Ubuntu"/>
            </a:endParaRPr>
          </a:p>
          <a:p>
            <a:pPr lvl="1"/>
            <a:r>
              <a:rPr lang="en-US" sz="2400" dirty="0">
                <a:latin typeface="Ubuntu"/>
                <a:cs typeface="Ubuntu"/>
              </a:rPr>
              <a:t>Mike </a:t>
            </a:r>
            <a:r>
              <a:rPr lang="en-US" sz="2400" dirty="0" err="1">
                <a:latin typeface="Ubuntu"/>
                <a:cs typeface="Ubuntu"/>
              </a:rPr>
              <a:t>Surridge</a:t>
            </a:r>
            <a:r>
              <a:rPr lang="en-US" sz="2400" dirty="0">
                <a:latin typeface="Ubuntu"/>
                <a:cs typeface="Ubuntu"/>
              </a:rPr>
              <a:t> </a:t>
            </a:r>
            <a:r>
              <a:rPr lang="en-US" sz="1800" dirty="0" smtClean="0">
                <a:latin typeface="Ubuntu"/>
                <a:cs typeface="Ubuntu"/>
              </a:rPr>
              <a:t>(Southampton)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4" y="6097430"/>
            <a:ext cx="1131728" cy="528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741" y="6181070"/>
            <a:ext cx="2044700" cy="4445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1560" y="6181070"/>
            <a:ext cx="1257300" cy="444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23100" y="6199744"/>
            <a:ext cx="1663700" cy="444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0039" y="6199744"/>
            <a:ext cx="1498600" cy="44450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814210" y="1240768"/>
            <a:ext cx="3846411" cy="41681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b="1" dirty="0" smtClean="0">
                <a:latin typeface="Ubuntu"/>
                <a:cs typeface="Ubuntu"/>
              </a:rPr>
              <a:t>Advisory group:</a:t>
            </a:r>
            <a:r>
              <a:rPr lang="en-US" sz="2800" b="1" dirty="0" smtClean="0">
                <a:latin typeface="Ubuntu"/>
                <a:cs typeface="Ubuntu"/>
              </a:rPr>
              <a:t> </a:t>
            </a:r>
          </a:p>
          <a:p>
            <a:pPr lvl="1"/>
            <a:r>
              <a:rPr lang="en-US" sz="2400" dirty="0" err="1">
                <a:latin typeface="Ubuntu"/>
                <a:cs typeface="Ubuntu"/>
              </a:rPr>
              <a:t>u</a:t>
            </a:r>
            <a:r>
              <a:rPr lang="en-US" sz="2400" dirty="0" err="1" smtClean="0">
                <a:latin typeface="Ubuntu"/>
                <a:cs typeface="Ubuntu"/>
              </a:rPr>
              <a:t>stwo</a:t>
            </a:r>
            <a:endParaRPr lang="en-US" sz="2400" dirty="0" smtClean="0">
              <a:latin typeface="Ubuntu"/>
              <a:cs typeface="Ubuntu"/>
            </a:endParaRP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IBM</a:t>
            </a: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BT</a:t>
            </a: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Thales</a:t>
            </a: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Microsoft</a:t>
            </a: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BBC </a:t>
            </a:r>
            <a:r>
              <a:rPr lang="en-US" sz="2400" dirty="0" err="1" smtClean="0">
                <a:latin typeface="Ubuntu"/>
                <a:cs typeface="Ubuntu"/>
              </a:rPr>
              <a:t>Reseaerch</a:t>
            </a:r>
            <a:endParaRPr lang="en-US" sz="2400" dirty="0" smtClean="0">
              <a:latin typeface="Ubuntu"/>
              <a:cs typeface="Ubuntu"/>
            </a:endParaRP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Cabinet Office</a:t>
            </a: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DSTL</a:t>
            </a:r>
          </a:p>
          <a:p>
            <a:pPr lvl="1"/>
            <a:r>
              <a:rPr lang="en-US" sz="2400" dirty="0" err="1" smtClean="0">
                <a:latin typeface="Ubuntu"/>
                <a:cs typeface="Ubuntu"/>
              </a:rPr>
              <a:t>Zenotech</a:t>
            </a:r>
            <a:endParaRPr lang="en-US" sz="2400" dirty="0" smtClean="0">
              <a:latin typeface="Ubuntu"/>
              <a:cs typeface="Ubuntu"/>
            </a:endParaRPr>
          </a:p>
          <a:p>
            <a:pPr lvl="1"/>
            <a:r>
              <a:rPr lang="en-US" sz="2400" dirty="0" smtClean="0">
                <a:latin typeface="Ubuntu"/>
                <a:cs typeface="Ubuntu"/>
              </a:rPr>
              <a:t>Cambridge &amp; Newcastle Universities</a:t>
            </a:r>
          </a:p>
          <a:p>
            <a:pPr lvl="1"/>
            <a:endParaRPr lang="en-US" sz="2400" dirty="0" smtClean="0">
              <a:latin typeface="Ubuntu"/>
              <a:cs typeface="Ubuntu"/>
            </a:endParaRPr>
          </a:p>
          <a:p>
            <a:pPr lvl="1"/>
            <a:endParaRPr lang="en-US" sz="2400" dirty="0" smtClean="0">
              <a:latin typeface="Ubuntu"/>
              <a:cs typeface="Ubuntu"/>
            </a:endParaRPr>
          </a:p>
          <a:p>
            <a:pPr lvl="1"/>
            <a:endParaRPr lang="en-US" sz="2400" dirty="0" smtClean="0">
              <a:latin typeface="Ubuntu"/>
              <a:cs typeface="Ubuntu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4761246"/>
            <a:ext cx="4139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Steve Brewer</a:t>
            </a:r>
            <a:r>
              <a:rPr lang="en-US" b="1" dirty="0" smtClean="0"/>
              <a:t> – Network Coordinator</a:t>
            </a:r>
            <a:endParaRPr lang="en-US" b="1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0" y="5900236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66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xmlns:p14="http://schemas.microsoft.com/office/powerpoint/2010/main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us_outline_background_black.png"/>
          <p:cNvPicPr>
            <a:picLocks noChangeAspect="1"/>
          </p:cNvPicPr>
          <p:nvPr/>
        </p:nvPicPr>
        <p:blipFill>
          <a:blip r:embed="rId2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37810"/>
            <a:ext cx="9144000" cy="6120190"/>
          </a:xfrm>
          <a:prstGeom prst="rect">
            <a:avLst/>
          </a:prstGeom>
        </p:spPr>
      </p:pic>
      <p:pic>
        <p:nvPicPr>
          <p:cNvPr id="10" name="Picture 9" descr="Plus 3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1364" y="286758"/>
            <a:ext cx="2305233" cy="215154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4449" y="101223"/>
            <a:ext cx="73341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latin typeface="Ubuntu"/>
                <a:cs typeface="Ubuntu"/>
              </a:rPr>
              <a:t>The Digital Economy and </a:t>
            </a:r>
            <a:r>
              <a:rPr lang="en-US" sz="4000" dirty="0" err="1" smtClean="0">
                <a:latin typeface="Ubuntu"/>
                <a:cs typeface="Ubuntu"/>
              </a:rPr>
              <a:t>ITaaU</a:t>
            </a:r>
            <a:endParaRPr lang="en-US" sz="4000" dirty="0">
              <a:latin typeface="Ubuntu"/>
              <a:cs typeface="Ubuntu"/>
            </a:endParaRPr>
          </a:p>
        </p:txBody>
      </p:sp>
      <p:sp>
        <p:nvSpPr>
          <p:cNvPr id="15" name="Cloud 14"/>
          <p:cNvSpPr/>
          <p:nvPr/>
        </p:nvSpPr>
        <p:spPr>
          <a:xfrm>
            <a:off x="1083183" y="969737"/>
            <a:ext cx="2651920" cy="1053934"/>
          </a:xfrm>
          <a:prstGeom prst="cloud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The Cloud</a:t>
            </a:r>
            <a:endParaRPr lang="en-US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 rot="21163337">
            <a:off x="724701" y="2657421"/>
            <a:ext cx="9814857" cy="1636566"/>
          </a:xfrm>
          <a:prstGeom prst="rightArrow">
            <a:avLst>
              <a:gd name="adj1" fmla="val 50000"/>
              <a:gd name="adj2" fmla="val 69701"/>
            </a:avLst>
          </a:prstGeom>
          <a:scene3d>
            <a:camera prst="perspectiveContrastingRightFacing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FFFF00"/>
                </a:solidFill>
              </a:rPr>
              <a:t>The Digital Economy</a:t>
            </a:r>
            <a:endParaRPr lang="en-US" sz="5400" dirty="0">
              <a:solidFill>
                <a:srgbClr val="FFFF00"/>
              </a:solidFill>
            </a:endParaRPr>
          </a:p>
        </p:txBody>
      </p:sp>
      <p:pic>
        <p:nvPicPr>
          <p:cNvPr id="17" name="Picture 16" descr="AA04969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317" y="1332516"/>
            <a:ext cx="1069163" cy="956400"/>
          </a:xfrm>
          <a:prstGeom prst="rect">
            <a:avLst/>
          </a:prstGeom>
        </p:spPr>
      </p:pic>
      <p:pic>
        <p:nvPicPr>
          <p:cNvPr id="18" name="Picture 17" descr="200235979-00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409" y="3485135"/>
            <a:ext cx="934579" cy="932947"/>
          </a:xfrm>
          <a:prstGeom prst="rect">
            <a:avLst/>
          </a:prstGeom>
        </p:spPr>
      </p:pic>
      <p:pic>
        <p:nvPicPr>
          <p:cNvPr id="19" name="Picture 18" descr="AA002817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049" y="5529366"/>
            <a:ext cx="657474" cy="897671"/>
          </a:xfrm>
          <a:prstGeom prst="rect">
            <a:avLst/>
          </a:prstGeom>
        </p:spPr>
      </p:pic>
      <p:pic>
        <p:nvPicPr>
          <p:cNvPr id="20" name="Picture 19" descr="AA023118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6465" y="4994796"/>
            <a:ext cx="857876" cy="969608"/>
          </a:xfrm>
          <a:prstGeom prst="rect">
            <a:avLst/>
          </a:prstGeom>
        </p:spPr>
      </p:pic>
      <p:pic>
        <p:nvPicPr>
          <p:cNvPr id="23" name="Picture 22" descr="AA009679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520" y="5694081"/>
            <a:ext cx="1093955" cy="707224"/>
          </a:xfrm>
          <a:prstGeom prst="rect">
            <a:avLst/>
          </a:prstGeom>
        </p:spPr>
      </p:pic>
      <p:pic>
        <p:nvPicPr>
          <p:cNvPr id="24" name="Picture 23" descr="LS0125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535" y="2438308"/>
            <a:ext cx="954896" cy="938111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686412" y="2204830"/>
            <a:ext cx="1562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"/>
                <a:cs typeface="Ubuntu"/>
              </a:rPr>
              <a:t>f</a:t>
            </a:r>
            <a:r>
              <a:rPr lang="en-US" dirty="0" smtClean="0">
                <a:latin typeface="Ubuntu"/>
                <a:cs typeface="Ubuntu"/>
              </a:rPr>
              <a:t>ood security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209" y="2513004"/>
            <a:ext cx="1284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Ubuntu"/>
                <a:cs typeface="Ubuntu"/>
              </a:rPr>
              <a:t>traditional</a:t>
            </a:r>
          </a:p>
          <a:p>
            <a:pPr algn="ctr"/>
            <a:r>
              <a:rPr lang="en-US" dirty="0" smtClean="0">
                <a:latin typeface="Ubuntu"/>
                <a:cs typeface="Ubuntu"/>
              </a:rPr>
              <a:t>utilities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20124" y="1940273"/>
            <a:ext cx="1937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Ubuntu"/>
                <a:cs typeface="Ubuntu"/>
              </a:rPr>
              <a:t>c</a:t>
            </a:r>
            <a:r>
              <a:rPr lang="en-US" dirty="0" smtClean="0">
                <a:latin typeface="Ubuntu"/>
                <a:cs typeface="Ubuntu"/>
              </a:rPr>
              <a:t>loud computing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197607" y="3566719"/>
            <a:ext cx="11888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"/>
                <a:cs typeface="Ubuntu"/>
              </a:rPr>
              <a:t>s</a:t>
            </a:r>
            <a:r>
              <a:rPr lang="en-US" dirty="0" smtClean="0">
                <a:latin typeface="Ubuntu"/>
                <a:cs typeface="Ubuntu"/>
              </a:rPr>
              <a:t>ensors &amp;</a:t>
            </a:r>
          </a:p>
          <a:p>
            <a:pPr algn="ctr"/>
            <a:r>
              <a:rPr lang="en-US" dirty="0" smtClean="0">
                <a:latin typeface="Ubuntu"/>
                <a:cs typeface="Ubuntu"/>
              </a:rPr>
              <a:t>actuators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436296" y="5247374"/>
            <a:ext cx="2308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Ubuntu"/>
                <a:cs typeface="Ubuntu"/>
              </a:rPr>
              <a:t>telecommunications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448350" y="4423450"/>
            <a:ext cx="16765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Ubuntu"/>
                <a:cs typeface="Ubuntu"/>
              </a:rPr>
              <a:t>d</a:t>
            </a:r>
            <a:r>
              <a:rPr lang="en-US" dirty="0" smtClean="0">
                <a:latin typeface="Ubuntu"/>
                <a:cs typeface="Ubuntu"/>
              </a:rPr>
              <a:t>ata-driven</a:t>
            </a:r>
          </a:p>
          <a:p>
            <a:pPr algn="ctr"/>
            <a:r>
              <a:rPr lang="en-US" dirty="0" smtClean="0">
                <a:latin typeface="Ubuntu"/>
                <a:cs typeface="Ubuntu"/>
              </a:rPr>
              <a:t>science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525260" y="4911242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"/>
                <a:cs typeface="Ubuntu"/>
              </a:rPr>
              <a:t>e</a:t>
            </a:r>
            <a:r>
              <a:rPr lang="en-US" dirty="0" smtClean="0">
                <a:latin typeface="Ubuntu"/>
                <a:cs typeface="Ubuntu"/>
              </a:rPr>
              <a:t>lectronic lab</a:t>
            </a:r>
          </a:p>
          <a:p>
            <a:pPr algn="ctr"/>
            <a:r>
              <a:rPr lang="en-US" dirty="0" smtClean="0">
                <a:latin typeface="Ubuntu"/>
                <a:cs typeface="Ubuntu"/>
              </a:rPr>
              <a:t>notebooks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27483" y="1656373"/>
            <a:ext cx="174798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Ubuntu"/>
                <a:cs typeface="Ubuntu"/>
              </a:rPr>
              <a:t>“</a:t>
            </a:r>
            <a:r>
              <a:rPr lang="en-US" b="1" dirty="0" smtClean="0">
                <a:latin typeface="Ubuntu"/>
                <a:cs typeface="Ubuntu"/>
              </a:rPr>
              <a:t>Network</a:t>
            </a:r>
            <a:r>
              <a:rPr lang="en-US" b="1" dirty="0">
                <a:latin typeface="Ubuntu"/>
                <a:cs typeface="Ubuntu"/>
              </a:rPr>
              <a:t>+</a:t>
            </a:r>
            <a:br>
              <a:rPr lang="en-US" b="1" dirty="0">
                <a:latin typeface="Ubuntu"/>
                <a:cs typeface="Ubuntu"/>
              </a:rPr>
            </a:br>
            <a:r>
              <a:rPr lang="en-US" b="1" dirty="0" smtClean="0">
                <a:latin typeface="Ubuntu"/>
                <a:cs typeface="Ubuntu"/>
              </a:rPr>
              <a:t>s</a:t>
            </a:r>
            <a:r>
              <a:rPr lang="en-US" b="1" i="1" dirty="0" smtClean="0">
                <a:latin typeface="Ubuntu"/>
                <a:cs typeface="Ubuntu"/>
              </a:rPr>
              <a:t>mart spaces/</a:t>
            </a:r>
          </a:p>
          <a:p>
            <a:pPr algn="ctr"/>
            <a:r>
              <a:rPr lang="en-US" b="1" i="1" dirty="0"/>
              <a:t>s</a:t>
            </a:r>
            <a:r>
              <a:rPr lang="en-US" b="1" i="1" dirty="0" smtClean="0"/>
              <a:t>mart cities”</a:t>
            </a:r>
            <a:endParaRPr lang="en-US" b="1" i="1" dirty="0"/>
          </a:p>
        </p:txBody>
      </p:sp>
      <p:sp>
        <p:nvSpPr>
          <p:cNvPr id="33" name="TextBox 32"/>
          <p:cNvSpPr txBox="1"/>
          <p:nvPr/>
        </p:nvSpPr>
        <p:spPr>
          <a:xfrm>
            <a:off x="5544947" y="3876536"/>
            <a:ext cx="1313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Ubuntu"/>
                <a:cs typeface="Ubuntu"/>
              </a:rPr>
              <a:t>l</a:t>
            </a:r>
            <a:r>
              <a:rPr lang="en-US" dirty="0" smtClean="0">
                <a:latin typeface="Ubuntu"/>
                <a:cs typeface="Ubuntu"/>
              </a:rPr>
              <a:t>ibraries of</a:t>
            </a:r>
          </a:p>
          <a:p>
            <a:pPr algn="ctr"/>
            <a:r>
              <a:rPr lang="en-US" dirty="0" smtClean="0">
                <a:latin typeface="Ubuntu"/>
                <a:cs typeface="Ubuntu"/>
              </a:rPr>
              <a:t>the future</a:t>
            </a:r>
            <a:endParaRPr lang="en-US" dirty="0">
              <a:latin typeface="Ubuntu"/>
              <a:cs typeface="Ubuntu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194346" y="3454675"/>
            <a:ext cx="14417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latin typeface="Ubuntu"/>
                <a:cs typeface="Ubuntu"/>
              </a:rPr>
              <a:t>“tangible</a:t>
            </a:r>
          </a:p>
          <a:p>
            <a:pPr algn="ctr"/>
            <a:r>
              <a:rPr lang="en-US" b="1" i="1" dirty="0" smtClean="0">
                <a:latin typeface="Ubuntu"/>
                <a:cs typeface="Ubuntu"/>
              </a:rPr>
              <a:t>Interfaces”</a:t>
            </a:r>
            <a:endParaRPr lang="en-US" b="1" i="1" dirty="0">
              <a:latin typeface="Ubuntu"/>
              <a:cs typeface="Ubuntu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78783" y="2913133"/>
            <a:ext cx="1679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>
                <a:latin typeface="Ubuntu"/>
                <a:cs typeface="Ubuntu"/>
              </a:rPr>
              <a:t>“apps are the</a:t>
            </a:r>
          </a:p>
          <a:p>
            <a:r>
              <a:rPr lang="en-US" b="1" i="1" dirty="0" smtClean="0">
                <a:latin typeface="Ubuntu"/>
                <a:cs typeface="Ubuntu"/>
              </a:rPr>
              <a:t>new taps…”</a:t>
            </a:r>
            <a:endParaRPr lang="en-US" b="1" i="1" dirty="0">
              <a:latin typeface="Ubuntu"/>
              <a:cs typeface="Ubuntu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267018" y="860503"/>
            <a:ext cx="1365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Ubuntu"/>
                <a:cs typeface="Ubuntu"/>
              </a:rPr>
              <a:t>3D printing</a:t>
            </a:r>
            <a:endParaRPr lang="en-US" dirty="0">
              <a:latin typeface="Ubuntu"/>
              <a:cs typeface="Ubuntu"/>
            </a:endParaRPr>
          </a:p>
        </p:txBody>
      </p:sp>
    </p:spTree>
    <p:extLst>
      <p:ext uri="{BB962C8B-B14F-4D97-AF65-F5344CB8AC3E}">
        <p14:creationId xmlns:p14="http://schemas.microsoft.com/office/powerpoint/2010/main" val="6124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kshops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250"/>
            <a:ext cx="9144000" cy="4476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61" y="203278"/>
            <a:ext cx="2452328" cy="68162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7973" y="85237"/>
            <a:ext cx="4930547" cy="436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 smtClean="0">
                <a:latin typeface="Ubuntu"/>
                <a:cs typeface="Ubuntu"/>
              </a:rPr>
              <a:t>Workshop themes have included: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libraries </a:t>
            </a:r>
            <a:r>
              <a:rPr lang="en-US" sz="2400" dirty="0"/>
              <a:t>of the </a:t>
            </a:r>
            <a:r>
              <a:rPr lang="en-US" sz="2400" dirty="0" smtClean="0"/>
              <a:t>future</a:t>
            </a:r>
            <a:endParaRPr lang="en-US" sz="2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emerging </a:t>
            </a:r>
            <a:r>
              <a:rPr lang="en-US" sz="2400" dirty="0"/>
              <a:t>economies</a:t>
            </a:r>
            <a:r>
              <a:rPr lang="en-US" sz="2400" dirty="0" smtClean="0"/>
              <a:t>,</a:t>
            </a:r>
            <a:endParaRPr lang="en-GB" sz="2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user </a:t>
            </a:r>
            <a:r>
              <a:rPr lang="en-US" sz="2400" dirty="0"/>
              <a:t>interaction </a:t>
            </a:r>
            <a:r>
              <a:rPr lang="en-US" sz="2400" dirty="0" smtClean="0"/>
              <a:t>design </a:t>
            </a:r>
            <a:endParaRPr lang="en-GB" sz="2400" dirty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sz="2400" dirty="0" smtClean="0"/>
              <a:t>trust </a:t>
            </a:r>
            <a:r>
              <a:rPr lang="en-US" sz="2400" dirty="0"/>
              <a:t>and security</a:t>
            </a:r>
            <a:r>
              <a:rPr lang="en-GB" sz="2400" dirty="0"/>
              <a:t> </a:t>
            </a:r>
            <a:endParaRPr lang="en-GB" sz="2400" dirty="0" smtClean="0"/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400" dirty="0"/>
              <a:t>Food </a:t>
            </a:r>
            <a:r>
              <a:rPr lang="en-GB" sz="2400" dirty="0" smtClean="0"/>
              <a:t>Security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Smart Environments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2400" dirty="0" smtClean="0"/>
              <a:t>Diversity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400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lotprojects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" y="2595466"/>
            <a:ext cx="9144000" cy="44767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259" y="923453"/>
            <a:ext cx="7887735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smtClean="0">
                <a:latin typeface="Ubuntu"/>
                <a:cs typeface="Ubuntu"/>
              </a:rPr>
              <a:t>First two successful pilot projects have now been running for a while:</a:t>
            </a:r>
          </a:p>
          <a:p>
            <a:pPr>
              <a:lnSpc>
                <a:spcPct val="130000"/>
              </a:lnSpc>
            </a:pPr>
            <a:endParaRPr lang="en-US" sz="2400" dirty="0" smtClean="0">
              <a:latin typeface="Ubuntu"/>
              <a:cs typeface="Ubuntu"/>
            </a:endParaRP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b="1" dirty="0">
                <a:latin typeface="Ubuntu"/>
                <a:cs typeface="Ubuntu"/>
              </a:rPr>
              <a:t>Trusted Tiny </a:t>
            </a:r>
            <a:r>
              <a:rPr lang="en-US" sz="2400" b="1" dirty="0" smtClean="0">
                <a:latin typeface="Ubuntu"/>
                <a:cs typeface="Ubuntu"/>
              </a:rPr>
              <a:t>Things </a:t>
            </a:r>
            <a:r>
              <a:rPr lang="en-US" sz="2400" dirty="0" smtClean="0">
                <a:latin typeface="Ubuntu"/>
                <a:cs typeface="Ubuntu"/>
              </a:rPr>
              <a:t>– led from University of Aberdeen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en-US" sz="2400" b="1" dirty="0">
                <a:latin typeface="Ubuntu"/>
                <a:cs typeface="Ubuntu"/>
              </a:rPr>
              <a:t>Using Wireless Networks to Support First Responders and Resilience in Upland </a:t>
            </a:r>
            <a:r>
              <a:rPr lang="en-US" sz="2400" b="1" dirty="0" smtClean="0">
                <a:latin typeface="Ubuntu"/>
                <a:cs typeface="Ubuntu"/>
              </a:rPr>
              <a:t>Areas</a:t>
            </a:r>
            <a:r>
              <a:rPr lang="en-US" sz="2400" dirty="0" smtClean="0">
                <a:latin typeface="Ubuntu"/>
                <a:cs typeface="Ubuntu"/>
              </a:rPr>
              <a:t> – led from QMUL &amp; Cambridge</a:t>
            </a:r>
            <a:endParaRPr lang="en-US" sz="2400" dirty="0">
              <a:latin typeface="Ubuntu"/>
              <a:cs typeface="Ubuntu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61" y="203278"/>
            <a:ext cx="2452328" cy="6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10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Pilot Projects about to start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3340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Typology of Loss in Vaccine Supply (TOLIVS)</a:t>
            </a:r>
          </a:p>
          <a:p>
            <a:pPr lvl="1"/>
            <a:r>
              <a:rPr lang="en-GB" dirty="0" smtClean="0"/>
              <a:t>Deploy pilot cloud service/mobile sensing in the field for vaccine tracking. Particularly typology of loss in the cold supply chain</a:t>
            </a:r>
          </a:p>
          <a:p>
            <a:r>
              <a:rPr lang="en-GB" dirty="0" err="1" smtClean="0"/>
              <a:t>CloudMaker</a:t>
            </a:r>
            <a:endParaRPr lang="en-GB" dirty="0" smtClean="0"/>
          </a:p>
          <a:p>
            <a:pPr lvl="1"/>
            <a:r>
              <a:rPr lang="en-GB" dirty="0" smtClean="0"/>
              <a:t>A utility to support social creativity between children</a:t>
            </a:r>
          </a:p>
          <a:p>
            <a:r>
              <a:rPr lang="en-GB" dirty="0" err="1" smtClean="0"/>
              <a:t>BluPoint</a:t>
            </a:r>
            <a:endParaRPr lang="en-GB" dirty="0" smtClean="0"/>
          </a:p>
          <a:p>
            <a:pPr lvl="1"/>
            <a:r>
              <a:rPr lang="en-GB" dirty="0" smtClean="0"/>
              <a:t>Provision of digital content as a utility in low-resourced off-grid communities</a:t>
            </a:r>
          </a:p>
          <a:p>
            <a:r>
              <a:rPr lang="en-GB" dirty="0" smtClean="0"/>
              <a:t>Sun &amp; Sky</a:t>
            </a:r>
          </a:p>
          <a:p>
            <a:pPr lvl="1"/>
            <a:r>
              <a:rPr lang="en-GB" dirty="0" smtClean="0"/>
              <a:t>A sun and sky environmental monitoring system for crowd sourcing</a:t>
            </a:r>
          </a:p>
          <a:p>
            <a:r>
              <a:rPr lang="en-GB" dirty="0" smtClean="0"/>
              <a:t>Communities in the Cloud</a:t>
            </a:r>
          </a:p>
          <a:p>
            <a:pPr lvl="1"/>
            <a:r>
              <a:rPr lang="en-GB" dirty="0" smtClean="0"/>
              <a:t>Technology to support high-density/high/rise communities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00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econdments_sl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8936"/>
            <a:ext cx="9162676" cy="4724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4346" y="1210853"/>
            <a:ext cx="74506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Ubuntu"/>
                <a:cs typeface="Ubuntu"/>
              </a:rPr>
              <a:t>“a </a:t>
            </a:r>
            <a:r>
              <a:rPr lang="en-US" sz="2800" dirty="0">
                <a:latin typeface="Ubuntu"/>
                <a:cs typeface="Ubuntu"/>
              </a:rPr>
              <a:t>temporary transfer to a </a:t>
            </a:r>
            <a:r>
              <a:rPr lang="en-US" sz="2800" dirty="0" smtClean="0">
                <a:latin typeface="Ubuntu"/>
                <a:cs typeface="Ubuntu"/>
              </a:rPr>
              <a:t>new </a:t>
            </a:r>
            <a:r>
              <a:rPr lang="en-US" sz="2800" dirty="0">
                <a:latin typeface="Ubuntu"/>
                <a:cs typeface="Ubuntu"/>
              </a:rPr>
              <a:t>research </a:t>
            </a:r>
            <a:r>
              <a:rPr lang="en-US" sz="2800" dirty="0" smtClean="0">
                <a:latin typeface="Ubuntu"/>
                <a:cs typeface="Ubuntu"/>
              </a:rPr>
              <a:t>environment”</a:t>
            </a:r>
            <a:endParaRPr lang="en-US" sz="2800" dirty="0">
              <a:latin typeface="Ubuntu"/>
              <a:cs typeface="Ubuntu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598" y="5524034"/>
            <a:ext cx="45524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Ubuntu"/>
                <a:cs typeface="Ubuntu"/>
              </a:rPr>
              <a:t>opportunities for career development, </a:t>
            </a:r>
            <a:r>
              <a:rPr lang="en-US" sz="2000" dirty="0" err="1">
                <a:latin typeface="Ubuntu"/>
                <a:cs typeface="Ubuntu"/>
              </a:rPr>
              <a:t>sectoral</a:t>
            </a:r>
            <a:r>
              <a:rPr lang="en-US" sz="2000" dirty="0">
                <a:latin typeface="Ubuntu"/>
                <a:cs typeface="Ubuntu"/>
              </a:rPr>
              <a:t> knowledge transfer and access to short term skills for project development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7422" y="412672"/>
            <a:ext cx="5361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i="1" dirty="0" smtClean="0">
                <a:latin typeface="Ubuntu"/>
                <a:cs typeface="Ubuntu"/>
              </a:rPr>
              <a:t>Call 2 has recently closed</a:t>
            </a:r>
            <a:endParaRPr lang="en-US" sz="3600" i="1" dirty="0">
              <a:latin typeface="Ubuntu"/>
              <a:cs typeface="Ubuntu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461" y="203278"/>
            <a:ext cx="2452328" cy="681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970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xmlns:p14="http://schemas.microsoft.com/office/powerpoint/2010/main" spd="med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aaU v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ITaaU v1.thmx</Template>
  <TotalTime>35507</TotalTime>
  <Words>809</Words>
  <Application>Microsoft Office PowerPoint</Application>
  <PresentationFormat>On-screen Show (4:3)</PresentationFormat>
  <Paragraphs>139</Paragraphs>
  <Slides>18</Slides>
  <Notes>0</Notes>
  <HiddenSlides>3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ITaaU v1</vt:lpstr>
      <vt:lpstr>IT as a Utility  (ITaaU)  A Digital Economy Challenge Area   Jeremy Frey, Steve Brewer (University of Southampton) </vt:lpstr>
      <vt:lpstr>Introduction</vt:lpstr>
      <vt:lpstr>PowerPoint Presentation</vt:lpstr>
      <vt:lpstr>Introduction: partners &amp; collaborators</vt:lpstr>
      <vt:lpstr>PowerPoint Presentation</vt:lpstr>
      <vt:lpstr>PowerPoint Presentation</vt:lpstr>
      <vt:lpstr>PowerPoint Presentation</vt:lpstr>
      <vt:lpstr>Pilot Projects about to start</vt:lpstr>
      <vt:lpstr>PowerPoint Presentation</vt:lpstr>
      <vt:lpstr>Secondment Projects being arranged</vt:lpstr>
      <vt:lpstr>Where does this lead us?</vt:lpstr>
      <vt:lpstr>Data as a commodity…</vt:lpstr>
      <vt:lpstr>Design as an Ideal</vt:lpstr>
      <vt:lpstr>Users as a Focus</vt:lpstr>
      <vt:lpstr>ITaaU and security </vt:lpstr>
      <vt:lpstr>ITaaU: Trust and Security</vt:lpstr>
      <vt:lpstr>ITaaU: future plans for security</vt:lpstr>
      <vt:lpstr>Join the ITaaU Network+</vt:lpstr>
    </vt:vector>
  </TitlesOfParts>
  <Company>University of Southampton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Brewer</dc:creator>
  <cp:lastModifiedBy>Jensen, Jens (STFC,RAL,SC)</cp:lastModifiedBy>
  <cp:revision>214</cp:revision>
  <dcterms:created xsi:type="dcterms:W3CDTF">2013-03-08T13:48:37Z</dcterms:created>
  <dcterms:modified xsi:type="dcterms:W3CDTF">2014-01-16T12:17:42Z</dcterms:modified>
</cp:coreProperties>
</file>